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34"/>
  </p:notesMasterIdLst>
  <p:handoutMasterIdLst>
    <p:handoutMasterId r:id="rId35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67" r:id="rId14"/>
    <p:sldId id="286" r:id="rId15"/>
    <p:sldId id="274" r:id="rId16"/>
    <p:sldId id="310" r:id="rId17"/>
    <p:sldId id="312" r:id="rId18"/>
    <p:sldId id="287" r:id="rId19"/>
    <p:sldId id="308" r:id="rId20"/>
    <p:sldId id="295" r:id="rId21"/>
    <p:sldId id="291" r:id="rId22"/>
    <p:sldId id="292" r:id="rId23"/>
    <p:sldId id="306" r:id="rId24"/>
    <p:sldId id="293" r:id="rId25"/>
    <p:sldId id="294" r:id="rId26"/>
    <p:sldId id="300" r:id="rId27"/>
    <p:sldId id="302" r:id="rId28"/>
    <p:sldId id="281" r:id="rId29"/>
    <p:sldId id="313" r:id="rId30"/>
    <p:sldId id="301" r:id="rId31"/>
    <p:sldId id="303" r:id="rId32"/>
    <p:sldId id="26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67"/>
            <p14:sldId id="286"/>
            <p14:sldId id="274"/>
            <p14:sldId id="310"/>
            <p14:sldId id="312"/>
            <p14:sldId id="287"/>
            <p14:sldId id="308"/>
            <p14:sldId id="295"/>
            <p14:sldId id="291"/>
            <p14:sldId id="292"/>
            <p14:sldId id="306"/>
            <p14:sldId id="293"/>
            <p14:sldId id="294"/>
            <p14:sldId id="300"/>
            <p14:sldId id="302"/>
            <p14:sldId id="281"/>
            <p14:sldId id="313"/>
            <p14:sldId id="301"/>
            <p14:sldId id="30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0F51A-A030-4571-928A-C05A6571FD8A}" v="744" dt="2024-06-23T21:47:56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3" autoAdjust="0"/>
    <p:restoredTop sz="85341" autoAdjust="0"/>
  </p:normalViewPr>
  <p:slideViewPr>
    <p:cSldViewPr snapToGrid="0">
      <p:cViewPr varScale="1">
        <p:scale>
          <a:sx n="101" d="100"/>
          <a:sy n="101" d="100"/>
        </p:scale>
        <p:origin x="780" y="2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01/08/2024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3T20:51:55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6855 131 24575,'-992'0'0,"961"-1"0,1-2 0,-47-11 0,44 7 0,-63-5 0,75 12 0,-295-21 0,-253-31 0,320 50 0,-132-9 0,-9 4 0,221 10 0,-1280-3 0,1383 3 0,-122 23 0,9-1 0,-197 30 0,100-11 0,37-13 0,208-27 0,0 2 0,1 1 0,0 1 0,0 2 0,0 1 0,1 1 0,1 1 0,-41 27 0,1 13 0,2 4 0,-81 90 0,104-103 0,34-36 0,1 0 0,0 1 0,0 0 0,0 1 0,1-1 0,1 1 0,0 1 0,0-1 0,1 1 0,0 0 0,1 0 0,0 1 0,1-1 0,0 1 0,1 0 0,1-1 0,-1 22 0,2 30 0,-1-28 0,2 0 0,10 61 0,-9-85 0,1 0 0,0 0 0,1 0 0,0 0 0,1-1 0,0 1 0,0-1 0,1-1 0,1 1 0,-1-1 0,2 0 0,12 12 0,-6-6 0,2-2 0,0 0 0,0 0 0,1-2 0,0 0 0,1-1 0,30 12 0,6-4 0,2-2 0,0-4 0,81 10 0,0-1 0,403 88 0,-314-80 0,0 0 0,114 16 0,-157-25 0,85 1 0,-209-16 0,78 17 0,-85-12 0,0-2 0,69 2 0,-20-6 0,100 17 0,-177-18 0,224 11 0,-103-9 0,114 12 0,312 10 0,-137-29 0,282 3 0,-79 63 0,-467-41 0,190 9 0,-7-1 0,198 6 0,1-38 0,-213-2 0,-167 5 0,176-5 0,-300-3 0,1-3 0,-1-2 0,48-19 0,-52 17 0,-23 7 0,0-1 0,0-2 0,-1 0 0,0 0 0,-1-2 0,19-13 0,-31 18 0,1 0 0,-1 0 0,-1 0 0,1-1 0,-1 0 0,0-1 0,-1 1 0,1-1 0,-1 0 0,-1 0 0,0-1 0,0 1 0,-1-1 0,0 0 0,0 0 0,2-15 0,1-55 0,-3 1 0,-9-99 0,2 148 0,-1 1 0,-2 0 0,-18-52 0,6 20 0,13 39 0,1 0 0,-1-1 0,-1 1 0,-1 0 0,-1 1 0,-1 0 0,-1 0 0,-19-27 0,3 14 0,-2 0 0,-1 2 0,-58-44 0,68 59 0,-1 2 0,-1 1 0,-1 1 0,1 0 0,-2 2 0,1 1 0,-40-10 0,14 7 0,-517-99 0,-172 8 0,524 91 0,59 6 0,-163-1-309,249 7-747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3T20:52:00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3351 131 24575,'-1'0'0,"-74"1"0,0-4 0,-122-19 0,139 10 0,-129-22 0,-263-11 0,291 32 0,-209 11 0,175 4 0,-572-2 0,728 1 0,0 2 0,0 2 0,0 1 0,1 2 0,-55 19 0,20-1 0,-115 63 0,142-64 0,-48 38 0,80-54 0,1 0 0,1 1 0,-1 0 0,2 1 0,-1 0 0,2 1 0,-1-1 0,2 2 0,-1-1 0,2 1 0,0 0 0,0 1 0,1-1 0,1 1 0,-3 15 0,0 3 0,2 1 0,1 0 0,1-1 0,2 39 0,-1 4 0,0-52 0,1 0 0,1 1 0,1-1 0,1 0 0,1 0 0,11 43 0,1-30 0,2-1 0,2 0 0,25 35 0,-23-37 0,-10-15 0,1-1 0,0 0 0,1-1 0,1 0 0,22 18 0,-3-8 0,51 27 0,-18-12 0,-42-28 0,0 0 0,1-2 0,48 14 0,-32-11 0,97 27 0,192 31 0,-251-56 0,25 0 0,187 6 0,21 4 0,-115-7 0,70 5 0,398 17 0,136-29 0,402-5 0,-675-10 0,-355 5 0,185-4 0,-337 0 0,0 0 0,-1-2 0,1 0 0,-1-1 0,0-1 0,0-1 0,-1-1 0,0-1 0,0 0 0,-1-1 0,0-1 0,-1-1 0,0-1 0,-1 0 0,18-20 0,-24 23 0,-2-1 0,0 0 0,0 0 0,-1-1 0,0 0 0,-1 0 0,-1-1 0,0 0 0,4-15 0,-4 4 0,-1 0 0,-1 0 0,-2-1 0,-1-30 0,1-24 0,-1 30 0,-6-70 0,3 102 0,0 1 0,0 0 0,-2 0 0,0 0 0,-1 1 0,0 0 0,-1 0 0,-11-18 0,0 6 0,-1 1 0,-1 1 0,-27-28 0,35 42 0,-1 0 0,0 0 0,-1 1 0,0 1 0,0 0 0,-1 1 0,-31-11 0,-78-25 0,-3 7 0,-1 4 0,-1 7 0,-2 5 0,-167-6 0,10 1 0,-53 0 0,-215 27-1365,516-1-5461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01/08/2024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3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800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767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766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29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47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62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957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2165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64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344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116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883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565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53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@miriamxyra</a:t>
            </a: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@miriamxyra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Azure/Cloud-Katana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4.pn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24" Type="http://schemas.openxmlformats.org/officeDocument/2006/relationships/image" Target="../media/image40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10" Type="http://schemas.openxmlformats.org/officeDocument/2006/relationships/image" Target="../media/image26.png"/><Relationship Id="rId19" Type="http://schemas.openxmlformats.org/officeDocument/2006/relationships/image" Target="../media/image35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customXml" Target="../ink/ink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ctive-directory/fundamentals/concept-fundamentals-mfa-get-started" TargetMode="External"/><Relationship Id="rId13" Type="http://schemas.openxmlformats.org/officeDocument/2006/relationships/hyperlink" Target="https://learn.microsoft.com/en-us/azure/active-directory/conditional-access/block-legacy-authentication" TargetMode="External"/><Relationship Id="rId3" Type="http://schemas.openxmlformats.org/officeDocument/2006/relationships/hyperlink" Target="https://learn.microsoft.com/en-us/graph/permissions-reference" TargetMode="External"/><Relationship Id="rId7" Type="http://schemas.openxmlformats.org/officeDocument/2006/relationships/hyperlink" Target="https://learn.microsoft.com/en-us/graph/microsoft-graph-activity-logs-overview" TargetMode="External"/><Relationship Id="rId12" Type="http://schemas.openxmlformats.org/officeDocument/2006/relationships/hyperlink" Target="https://learn.microsoft.com/en-us/azure/active-directory/fundamentals/concept-fundamentals-security-defaults" TargetMode="External"/><Relationship Id="rId2" Type="http://schemas.openxmlformats.org/officeDocument/2006/relationships/hyperlink" Target="https://github.com/Azure/Cloud-Katana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echcommunity.microsoft.com/t5/microsoft-entra-blog/microsoft-graph-activity-logs-is-now-generally-available/ba-p/4094535" TargetMode="External"/><Relationship Id="rId11" Type="http://schemas.openxmlformats.org/officeDocument/2006/relationships/hyperlink" Target="https://learn.microsoft.com/en-us/azure/active-directory/fundamentals/five-steps-to-full-application-integration-withazure-ad" TargetMode="External"/><Relationship Id="rId5" Type="http://schemas.openxmlformats.org/officeDocument/2006/relationships/hyperlink" Target="https://aka.ms/IRPlaybooks" TargetMode="External"/><Relationship Id="rId10" Type="http://schemas.openxmlformats.org/officeDocument/2006/relationships/hyperlink" Target="https://learn.microsoft.com/en-us/azure/active-directory/fundamentals/concept-secure-remote-workers" TargetMode="External"/><Relationship Id="rId4" Type="http://schemas.openxmlformats.org/officeDocument/2006/relationships/hyperlink" Target="https://aka.ms/AzureADSecOps" TargetMode="External"/><Relationship Id="rId9" Type="http://schemas.openxmlformats.org/officeDocument/2006/relationships/hyperlink" Target="https://learn.microsoft.com/en-us/azure/active-directory/fundamentals/identity-secure-score" TargetMode="External"/><Relationship Id="rId14" Type="http://schemas.openxmlformats.org/officeDocument/2006/relationships/hyperlink" Target="https://learn.microsoft.com/en-us/microsoft-365/security/office-365-security/detect-and-remediate-illicit-consent-grant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510601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Miriam C. Wiesner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92402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350746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9D792-2576-1C5E-4865-015BB0CD1236}"/>
              </a:ext>
            </a:extLst>
          </p:cNvPr>
          <p:cNvSpPr txBox="1"/>
          <p:nvPr/>
        </p:nvSpPr>
        <p:spPr>
          <a:xfrm>
            <a:off x="863600" y="2037457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FF0000"/>
                </a:solidFill>
              </a:rPr>
              <a:t>Attention: There is a fire alarm scheduled at 1 pm (right when this presentation should start). This is only a fire alarm test. Do not leave, stay here – everything is going to be fine :-)</a:t>
            </a:r>
            <a:endParaRPr lang="en-DE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2BA-D05D-57AE-A89B-FA7709F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API basics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3B52-AC34-A8B0-6E67-6A950C8B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Authentication</a:t>
            </a:r>
          </a:p>
          <a:p>
            <a:pPr lvl="1"/>
            <a:r>
              <a:rPr lang="en-GB" dirty="0"/>
              <a:t>Access token</a:t>
            </a:r>
          </a:p>
          <a:p>
            <a:pPr>
              <a:spcBef>
                <a:spcPts val="2400"/>
              </a:spcBef>
            </a:pPr>
            <a:r>
              <a:rPr lang="en-GB" dirty="0"/>
              <a:t>Access resources</a:t>
            </a:r>
          </a:p>
          <a:p>
            <a:pPr lvl="1"/>
            <a:r>
              <a:rPr lang="en-GB" dirty="0"/>
              <a:t>Permissions – e.g. </a:t>
            </a:r>
            <a:r>
              <a:rPr lang="en-GB" dirty="0" err="1"/>
              <a:t>Mail.Read</a:t>
            </a:r>
            <a:r>
              <a:rPr lang="en-GB" dirty="0"/>
              <a:t>, …</a:t>
            </a:r>
          </a:p>
          <a:p>
            <a:pPr lvl="1"/>
            <a:r>
              <a:rPr lang="en-GB" dirty="0"/>
              <a:t>API endpoint URL – e.g. https://graph.microsoft.com/v1.0/users/</a:t>
            </a:r>
          </a:p>
          <a:p>
            <a:pPr>
              <a:spcBef>
                <a:spcPts val="2400"/>
              </a:spcBef>
            </a:pPr>
            <a:r>
              <a:rPr lang="en-GB" sz="3300" dirty="0">
                <a:latin typeface="Consolas" panose="020B0609020204030204" pitchFamily="49" charset="0"/>
              </a:rPr>
              <a:t>Invoke-</a:t>
            </a:r>
            <a:r>
              <a:rPr lang="en-GB" sz="3300" dirty="0" err="1">
                <a:latin typeface="Consolas" panose="020B0609020204030204" pitchFamily="49" charset="0"/>
              </a:rPr>
              <a:t>RestMethod</a:t>
            </a:r>
            <a:r>
              <a:rPr lang="en-GB" sz="3300" dirty="0"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GB" sz="2800" dirty="0">
                <a:latin typeface="Consolas" panose="020B0609020204030204" pitchFamily="49" charset="0"/>
              </a:rPr>
              <a:t>–Uri &lt;Uri&gt; </a:t>
            </a:r>
          </a:p>
          <a:p>
            <a:pPr marL="457200" lvl="1" indent="0">
              <a:buNone/>
            </a:pPr>
            <a:r>
              <a:rPr lang="en-GB" sz="2800" dirty="0">
                <a:latin typeface="Consolas" panose="020B0609020204030204" pitchFamily="49" charset="0"/>
              </a:rPr>
              <a:t>–Method &lt;</a:t>
            </a:r>
            <a:r>
              <a:rPr lang="en-GB" sz="2800" dirty="0" err="1">
                <a:latin typeface="Consolas" panose="020B0609020204030204" pitchFamily="49" charset="0"/>
              </a:rPr>
              <a:t>HttpMethod</a:t>
            </a:r>
            <a:r>
              <a:rPr lang="en-GB" sz="2800" dirty="0">
                <a:latin typeface="Consolas" panose="020B0609020204030204" pitchFamily="49" charset="0"/>
              </a:rPr>
              <a:t>&gt; </a:t>
            </a:r>
          </a:p>
          <a:p>
            <a:pPr marL="457200" lvl="1" indent="0">
              <a:buNone/>
            </a:pPr>
            <a:r>
              <a:rPr lang="en-GB" sz="2800" dirty="0">
                <a:latin typeface="Consolas" panose="020B0609020204030204" pitchFamily="49" charset="0"/>
              </a:rPr>
              <a:t>–Header &lt;Header Parameters&gt; </a:t>
            </a:r>
          </a:p>
          <a:p>
            <a:pPr marL="457200" lvl="1" indent="0">
              <a:buNone/>
            </a:pPr>
            <a:r>
              <a:rPr lang="en-GB" sz="2800" dirty="0">
                <a:latin typeface="Consolas" panose="020B0609020204030204" pitchFamily="49" charset="0"/>
              </a:rPr>
              <a:t>–Body &lt;Body Parameters&gt;</a:t>
            </a:r>
            <a:endParaRPr lang="en-GB" sz="3300" dirty="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BB583B-16AF-23D6-1ADC-CDAF544F3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831" y="1459865"/>
            <a:ext cx="1383436" cy="148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A0D51-91C5-BDC8-EE75-A0F600ED61A5}"/>
              </a:ext>
            </a:extLst>
          </p:cNvPr>
          <p:cNvSpPr txBox="1"/>
          <p:nvPr/>
        </p:nvSpPr>
        <p:spPr>
          <a:xfrm>
            <a:off x="5472204" y="1740408"/>
            <a:ext cx="6063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https://github.com/Azure/Cloud-Katana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Get-CKDeviceCode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Get-CKAccessToken</a:t>
            </a:r>
          </a:p>
        </p:txBody>
      </p:sp>
    </p:spTree>
    <p:extLst>
      <p:ext uri="{BB962C8B-B14F-4D97-AF65-F5344CB8AC3E}">
        <p14:creationId xmlns:p14="http://schemas.microsoft.com/office/powerpoint/2010/main" val="18255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2BA-D05D-57AE-A89B-FA7709F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API basics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3B52-AC34-A8B0-6E67-6A950C8B2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28" y="1825625"/>
            <a:ext cx="7333478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$</a:t>
            </a:r>
            <a:r>
              <a:rPr lang="en-GB" dirty="0" err="1">
                <a:latin typeface="Consolas" panose="020B0609020204030204" pitchFamily="49" charset="0"/>
              </a:rPr>
              <a:t>RequestUri</a:t>
            </a:r>
            <a:r>
              <a:rPr lang="en-GB" dirty="0">
                <a:latin typeface="Consolas" panose="020B0609020204030204" pitchFamily="49" charset="0"/>
              </a:rPr>
              <a:t> = "https://graph.microsoft.com/v1.0/me/</a:t>
            </a:r>
            <a:r>
              <a:rPr lang="en-GB" dirty="0" err="1">
                <a:latin typeface="Consolas" panose="020B0609020204030204" pitchFamily="49" charset="0"/>
              </a:rPr>
              <a:t>changePassword</a:t>
            </a:r>
            <a:r>
              <a:rPr lang="en-GB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$</a:t>
            </a:r>
            <a:r>
              <a:rPr lang="en-GB" dirty="0" err="1">
                <a:latin typeface="Consolas" panose="020B0609020204030204" pitchFamily="49" charset="0"/>
              </a:rPr>
              <a:t>HttpMethod</a:t>
            </a:r>
            <a:r>
              <a:rPr lang="en-GB" dirty="0">
                <a:latin typeface="Consolas" panose="020B0609020204030204" pitchFamily="49" charset="0"/>
              </a:rPr>
              <a:t> = “POST”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$Header = @{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      "Authorization" = "Bearer $</a:t>
            </a:r>
            <a:r>
              <a:rPr lang="en-GB" dirty="0" err="1">
                <a:latin typeface="Consolas" panose="020B0609020204030204" pitchFamily="49" charset="0"/>
              </a:rPr>
              <a:t>AccessToken</a:t>
            </a:r>
            <a:r>
              <a:rPr lang="en-GB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      "Content-Type"  = "application/</a:t>
            </a:r>
            <a:r>
              <a:rPr lang="en-GB" dirty="0" err="1">
                <a:latin typeface="Consolas" panose="020B0609020204030204" pitchFamily="49" charset="0"/>
              </a:rPr>
              <a:t>json</a:t>
            </a:r>
            <a:r>
              <a:rPr lang="en-GB" dirty="0">
                <a:latin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$</a:t>
            </a:r>
            <a:r>
              <a:rPr lang="en-GB" dirty="0" err="1">
                <a:latin typeface="Consolas" panose="020B0609020204030204" pitchFamily="49" charset="0"/>
              </a:rPr>
              <a:t>BodyAsJson</a:t>
            </a:r>
            <a:r>
              <a:rPr lang="en-GB" dirty="0">
                <a:latin typeface="Consolas" panose="020B0609020204030204" pitchFamily="49" charset="0"/>
              </a:rPr>
              <a:t> = @{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"</a:t>
            </a:r>
            <a:r>
              <a:rPr lang="en-GB" dirty="0" err="1">
                <a:latin typeface="Consolas" panose="020B0609020204030204" pitchFamily="49" charset="0"/>
              </a:rPr>
              <a:t>currentPassword</a:t>
            </a:r>
            <a:r>
              <a:rPr lang="en-GB" dirty="0">
                <a:latin typeface="Consolas" panose="020B0609020204030204" pitchFamily="49" charset="0"/>
              </a:rPr>
              <a:t>“ = “123456“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	"</a:t>
            </a:r>
            <a:r>
              <a:rPr lang="en-GB" dirty="0" err="1">
                <a:latin typeface="Consolas" panose="020B0609020204030204" pitchFamily="49" charset="0"/>
              </a:rPr>
              <a:t>newPassword</a:t>
            </a:r>
            <a:r>
              <a:rPr lang="en-GB" dirty="0">
                <a:latin typeface="Consolas" panose="020B0609020204030204" pitchFamily="49" charset="0"/>
              </a:rPr>
              <a:t>"     = “654321"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} | </a:t>
            </a:r>
            <a:r>
              <a:rPr lang="en-GB" dirty="0" err="1">
                <a:latin typeface="Consolas" panose="020B0609020204030204" pitchFamily="49" charset="0"/>
              </a:rPr>
              <a:t>ConvertTo</a:t>
            </a:r>
            <a:r>
              <a:rPr lang="en-GB" dirty="0">
                <a:latin typeface="Consolas" panose="020B0609020204030204" pitchFamily="49" charset="0"/>
              </a:rPr>
              <a:t>-Json -Depth 20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9A4DD5-E652-2B6C-4F89-9F3E49790843}"/>
              </a:ext>
            </a:extLst>
          </p:cNvPr>
          <p:cNvSpPr txBox="1">
            <a:spLocks/>
          </p:cNvSpPr>
          <p:nvPr/>
        </p:nvSpPr>
        <p:spPr>
          <a:xfrm>
            <a:off x="7860207" y="1825625"/>
            <a:ext cx="38751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700" dirty="0">
                <a:latin typeface="Consolas" panose="020B0609020204030204" pitchFamily="49" charset="0"/>
              </a:rPr>
              <a:t>$Params = @{</a:t>
            </a:r>
          </a:p>
          <a:p>
            <a:pPr marL="0" indent="0">
              <a:buNone/>
            </a:pPr>
            <a:r>
              <a:rPr lang="en-GB" sz="1700" dirty="0">
                <a:latin typeface="Consolas" panose="020B0609020204030204" pitchFamily="49" charset="0"/>
              </a:rPr>
              <a:t>        Headers = $Header</a:t>
            </a:r>
          </a:p>
          <a:p>
            <a:pPr marL="0" indent="0">
              <a:buNone/>
            </a:pPr>
            <a:r>
              <a:rPr lang="en-GB" sz="1700" dirty="0">
                <a:latin typeface="Consolas" panose="020B0609020204030204" pitchFamily="49" charset="0"/>
              </a:rPr>
              <a:t>        Uri     = $</a:t>
            </a:r>
            <a:r>
              <a:rPr lang="en-GB" sz="1700" dirty="0" err="1">
                <a:latin typeface="Consolas" panose="020B0609020204030204" pitchFamily="49" charset="0"/>
              </a:rPr>
              <a:t>RequestUri</a:t>
            </a:r>
            <a:endParaRPr lang="en-GB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latin typeface="Consolas" panose="020B0609020204030204" pitchFamily="49" charset="0"/>
              </a:rPr>
              <a:t>        Body    = $</a:t>
            </a:r>
            <a:r>
              <a:rPr lang="en-GB" sz="1700" dirty="0" err="1">
                <a:latin typeface="Consolas" panose="020B0609020204030204" pitchFamily="49" charset="0"/>
              </a:rPr>
              <a:t>BodyAsJson</a:t>
            </a:r>
            <a:endParaRPr lang="en-GB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latin typeface="Consolas" panose="020B0609020204030204" pitchFamily="49" charset="0"/>
              </a:rPr>
              <a:t>        Method  = $</a:t>
            </a:r>
            <a:r>
              <a:rPr lang="en-GB" sz="1700" dirty="0" err="1">
                <a:latin typeface="Consolas" panose="020B0609020204030204" pitchFamily="49" charset="0"/>
              </a:rPr>
              <a:t>HttpMethod</a:t>
            </a:r>
            <a:endParaRPr lang="en-GB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GB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latin typeface="Consolas" panose="020B0609020204030204" pitchFamily="49" charset="0"/>
              </a:rPr>
              <a:t>Invoke-</a:t>
            </a:r>
            <a:r>
              <a:rPr lang="en-GB" sz="1700" dirty="0" err="1">
                <a:latin typeface="Consolas" panose="020B0609020204030204" pitchFamily="49" charset="0"/>
              </a:rPr>
              <a:t>RestMethod</a:t>
            </a:r>
            <a:r>
              <a:rPr lang="en-GB" sz="1700" dirty="0">
                <a:latin typeface="Consolas" panose="020B0609020204030204" pitchFamily="49" charset="0"/>
              </a:rPr>
              <a:t> @Params</a:t>
            </a:r>
          </a:p>
        </p:txBody>
      </p:sp>
    </p:spTree>
    <p:extLst>
      <p:ext uri="{BB962C8B-B14F-4D97-AF65-F5344CB8AC3E}">
        <p14:creationId xmlns:p14="http://schemas.microsoft.com/office/powerpoint/2010/main" val="61681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D6A2B5A-8A77-5DC3-3EC5-0C1C9B567BE3}"/>
              </a:ext>
            </a:extLst>
          </p:cNvPr>
          <p:cNvSpPr txBox="1"/>
          <p:nvPr/>
        </p:nvSpPr>
        <p:spPr>
          <a:xfrm>
            <a:off x="4942276" y="4679058"/>
            <a:ext cx="231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Privilege escalation</a:t>
            </a:r>
            <a:endParaRPr lang="en-DE" dirty="0"/>
          </a:p>
        </p:txBody>
      </p:sp>
      <p:pic>
        <p:nvPicPr>
          <p:cNvPr id="5" name="Picture 4" descr="A computer with a spray can and colorful lock symbols coming out of it&#10;&#10;Description automatically generated">
            <a:extLst>
              <a:ext uri="{FF2B5EF4-FFF2-40B4-BE49-F238E27FC236}">
                <a16:creationId xmlns:a16="http://schemas.microsoft.com/office/drawing/2014/main" id="{7949E34A-18CE-2FA4-DE22-4422B771B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" y="2274247"/>
            <a:ext cx="2309508" cy="23095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3C135C-E420-7930-32DF-D64A8E282248}"/>
              </a:ext>
            </a:extLst>
          </p:cNvPr>
          <p:cNvSpPr txBox="1"/>
          <p:nvPr/>
        </p:nvSpPr>
        <p:spPr>
          <a:xfrm>
            <a:off x="7359054" y="4679058"/>
            <a:ext cx="230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Persistence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85BEF-9774-88E6-2A67-2CAEF7115A9A}"/>
              </a:ext>
            </a:extLst>
          </p:cNvPr>
          <p:cNvSpPr txBox="1"/>
          <p:nvPr/>
        </p:nvSpPr>
        <p:spPr>
          <a:xfrm>
            <a:off x="9759240" y="4679058"/>
            <a:ext cx="230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Extracting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02E9B-1B35-17CF-3E39-642C5E9CAA07}"/>
              </a:ext>
            </a:extLst>
          </p:cNvPr>
          <p:cNvSpPr txBox="1"/>
          <p:nvPr/>
        </p:nvSpPr>
        <p:spPr>
          <a:xfrm>
            <a:off x="2544965" y="4679058"/>
            <a:ext cx="2295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Discovery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A5053-2B9E-8035-C9EB-BABFCAEF7361}"/>
              </a:ext>
            </a:extLst>
          </p:cNvPr>
          <p:cNvSpPr txBox="1"/>
          <p:nvPr/>
        </p:nvSpPr>
        <p:spPr>
          <a:xfrm>
            <a:off x="131064" y="4679058"/>
            <a:ext cx="230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Initial Access</a:t>
            </a:r>
            <a:endParaRPr lang="en-DE" dirty="0"/>
          </a:p>
        </p:txBody>
      </p:sp>
      <p:pic>
        <p:nvPicPr>
          <p:cNvPr id="16" name="Picture 15" descr="A person looking at a magnifying glass&#10;&#10;Description automatically generated">
            <a:extLst>
              <a:ext uri="{FF2B5EF4-FFF2-40B4-BE49-F238E27FC236}">
                <a16:creationId xmlns:a16="http://schemas.microsoft.com/office/drawing/2014/main" id="{81D32077-9FDD-8FE4-FF0D-1295D2D72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108" y="2274247"/>
            <a:ext cx="2309508" cy="23095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7F65EF-6647-50CE-EB55-22802A77DD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45152" y="2274247"/>
            <a:ext cx="2309508" cy="23095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7AAEBE-3498-3D7D-D098-5C4E9734A4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352196" y="2274247"/>
            <a:ext cx="2309508" cy="2309508"/>
          </a:xfrm>
          <a:prstGeom prst="rect">
            <a:avLst/>
          </a:prstGeom>
        </p:spPr>
      </p:pic>
      <p:pic>
        <p:nvPicPr>
          <p:cNvPr id="22" name="Picture 21" descr="A person sitting at a desk with computer screens and money bags flying out of them&#10;&#10;Description automatically generated">
            <a:extLst>
              <a:ext uri="{FF2B5EF4-FFF2-40B4-BE49-F238E27FC236}">
                <a16:creationId xmlns:a16="http://schemas.microsoft.com/office/drawing/2014/main" id="{96FF449C-755B-2822-1070-93803E338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9240" y="2274246"/>
            <a:ext cx="2309507" cy="230950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132B0B2-0C49-77AF-2783-23000D1B21D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attack path</a:t>
            </a:r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A416D7-C84C-45A3-3F70-A78EF68B04A1}"/>
              </a:ext>
            </a:extLst>
          </p:cNvPr>
          <p:cNvSpPr txBox="1"/>
          <p:nvPr/>
        </p:nvSpPr>
        <p:spPr>
          <a:xfrm>
            <a:off x="131064" y="60479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*Disclaimer: This demo represents part of my research. All </a:t>
            </a:r>
          </a:p>
          <a:p>
            <a:r>
              <a:rPr lang="en-GB" dirty="0"/>
              <a:t>  example scripts were recreated by myself.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1349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8B8F0-68A1-54A6-21CC-B05FDF89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attack path</a:t>
            </a:r>
            <a:endParaRPr lang="en-DE" dirty="0"/>
          </a:p>
        </p:txBody>
      </p:sp>
      <p:pic>
        <p:nvPicPr>
          <p:cNvPr id="7" name="Graphic 6" descr="Programmer female outline">
            <a:extLst>
              <a:ext uri="{FF2B5EF4-FFF2-40B4-BE49-F238E27FC236}">
                <a16:creationId xmlns:a16="http://schemas.microsoft.com/office/drawing/2014/main" id="{7291614C-78E9-86B9-22ED-9696E668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315" y="3360805"/>
            <a:ext cx="1109337" cy="1109337"/>
          </a:xfrm>
          <a:prstGeom prst="rect">
            <a:avLst/>
          </a:prstGeom>
        </p:spPr>
      </p:pic>
      <p:pic>
        <p:nvPicPr>
          <p:cNvPr id="31" name="Graphic 30" descr="Cloud outline">
            <a:extLst>
              <a:ext uri="{FF2B5EF4-FFF2-40B4-BE49-F238E27FC236}">
                <a16:creationId xmlns:a16="http://schemas.microsoft.com/office/drawing/2014/main" id="{CFFB44C3-669A-DA54-B9C3-649D5CFA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6297" y="2353520"/>
            <a:ext cx="1712790" cy="17127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AD52731-8EF1-7263-26FE-4EA287C8FDFF}"/>
              </a:ext>
            </a:extLst>
          </p:cNvPr>
          <p:cNvSpPr/>
          <p:nvPr/>
        </p:nvSpPr>
        <p:spPr>
          <a:xfrm>
            <a:off x="627758" y="3706952"/>
            <a:ext cx="328863" cy="80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7B43AFB-2AE6-51DF-0932-EBA1D857EB41}"/>
              </a:ext>
            </a:extLst>
          </p:cNvPr>
          <p:cNvSpPr/>
          <p:nvPr/>
        </p:nvSpPr>
        <p:spPr>
          <a:xfrm>
            <a:off x="659842" y="3706952"/>
            <a:ext cx="108284" cy="8021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4013FB0-BEDE-B1B3-DCBA-B6F10B96C1A2}"/>
              </a:ext>
            </a:extLst>
          </p:cNvPr>
          <p:cNvSpPr/>
          <p:nvPr/>
        </p:nvSpPr>
        <p:spPr>
          <a:xfrm>
            <a:off x="810357" y="3706952"/>
            <a:ext cx="108284" cy="8021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5" name="Graphic 34" descr="Key outline">
            <a:extLst>
              <a:ext uri="{FF2B5EF4-FFF2-40B4-BE49-F238E27FC236}">
                <a16:creationId xmlns:a16="http://schemas.microsoft.com/office/drawing/2014/main" id="{707490ED-0122-30A3-E2EE-C3457FC1A4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2041" y="3993648"/>
            <a:ext cx="316830" cy="316830"/>
          </a:xfrm>
          <a:prstGeom prst="rect">
            <a:avLst/>
          </a:prstGeom>
        </p:spPr>
      </p:pic>
      <p:pic>
        <p:nvPicPr>
          <p:cNvPr id="29" name="Graphic 28" descr="Key outline">
            <a:extLst>
              <a:ext uri="{FF2B5EF4-FFF2-40B4-BE49-F238E27FC236}">
                <a16:creationId xmlns:a16="http://schemas.microsoft.com/office/drawing/2014/main" id="{8196AB2A-16BD-EC41-15C8-40B1A6CD9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2095" y="3598643"/>
            <a:ext cx="316830" cy="316830"/>
          </a:xfrm>
          <a:prstGeom prst="rect">
            <a:avLst/>
          </a:prstGeom>
        </p:spPr>
      </p:pic>
      <p:pic>
        <p:nvPicPr>
          <p:cNvPr id="38" name="Graphic 37" descr="Key outline">
            <a:extLst>
              <a:ext uri="{FF2B5EF4-FFF2-40B4-BE49-F238E27FC236}">
                <a16:creationId xmlns:a16="http://schemas.microsoft.com/office/drawing/2014/main" id="{87310513-CA46-26F8-D51B-3813730987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9003" y="3228995"/>
            <a:ext cx="316830" cy="316830"/>
          </a:xfrm>
          <a:prstGeom prst="rect">
            <a:avLst/>
          </a:prstGeom>
        </p:spPr>
      </p:pic>
      <p:pic>
        <p:nvPicPr>
          <p:cNvPr id="39" name="Graphic 38" descr="Key outline">
            <a:extLst>
              <a:ext uri="{FF2B5EF4-FFF2-40B4-BE49-F238E27FC236}">
                <a16:creationId xmlns:a16="http://schemas.microsoft.com/office/drawing/2014/main" id="{23542F6D-ED0C-9A6D-6A39-576D9D89B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54176" y="3787346"/>
            <a:ext cx="316830" cy="31683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BB77232-B0AB-CFB0-3E43-80A6921D0AFA}"/>
              </a:ext>
            </a:extLst>
          </p:cNvPr>
          <p:cNvGrpSpPr/>
          <p:nvPr/>
        </p:nvGrpSpPr>
        <p:grpSpPr>
          <a:xfrm>
            <a:off x="3973458" y="2637554"/>
            <a:ext cx="1629224" cy="1325993"/>
            <a:chOff x="3909619" y="2386245"/>
            <a:chExt cx="1629224" cy="1325993"/>
          </a:xfrm>
        </p:grpSpPr>
        <p:pic>
          <p:nvPicPr>
            <p:cNvPr id="17" name="Graphic 16" descr="User with solid fill">
              <a:extLst>
                <a:ext uri="{FF2B5EF4-FFF2-40B4-BE49-F238E27FC236}">
                  <a16:creationId xmlns:a16="http://schemas.microsoft.com/office/drawing/2014/main" id="{A26CF1D9-3BA9-996C-BA67-CCB3F836A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35712" y="2386245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09BE18B-5758-9A7B-DC21-40A3841621B5}"/>
                </a:ext>
              </a:extLst>
            </p:cNvPr>
            <p:cNvSpPr txBox="1"/>
            <p:nvPr/>
          </p:nvSpPr>
          <p:spPr>
            <a:xfrm>
              <a:off x="3909619" y="3158240"/>
              <a:ext cx="1629224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/>
                <a:t>Miriam-Victim@</a:t>
              </a:r>
              <a:br>
                <a:rPr lang="en-GB" sz="1000" dirty="0"/>
              </a:br>
              <a:r>
                <a:rPr lang="en-GB" sz="1000" dirty="0"/>
                <a:t>DefenderATEVET06.</a:t>
              </a:r>
              <a:br>
                <a:rPr lang="en-GB" sz="1000" dirty="0"/>
              </a:br>
              <a:r>
                <a:rPr lang="en-GB" sz="1000" dirty="0"/>
                <a:t>onmicrosoft.com</a:t>
              </a:r>
              <a:endParaRPr lang="en-DE" sz="1000" dirty="0"/>
            </a:p>
          </p:txBody>
        </p:sp>
      </p:grpSp>
      <p:pic>
        <p:nvPicPr>
          <p:cNvPr id="62" name="Graphic 61" descr="Line arrow: Counter-clockwise curve with solid fill">
            <a:extLst>
              <a:ext uri="{FF2B5EF4-FFF2-40B4-BE49-F238E27FC236}">
                <a16:creationId xmlns:a16="http://schemas.microsoft.com/office/drawing/2014/main" id="{A616833A-2FD4-89D9-A9A7-FC685C8D45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4510093">
            <a:off x="1351551" y="3233287"/>
            <a:ext cx="1222847" cy="1222847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86F5C210-955A-623E-537D-372BAB546455}"/>
              </a:ext>
            </a:extLst>
          </p:cNvPr>
          <p:cNvGrpSpPr/>
          <p:nvPr/>
        </p:nvGrpSpPr>
        <p:grpSpPr>
          <a:xfrm>
            <a:off x="5224415" y="2771795"/>
            <a:ext cx="914400" cy="914400"/>
            <a:chOff x="5671744" y="2771795"/>
            <a:chExt cx="914400" cy="914400"/>
          </a:xfrm>
        </p:grpSpPr>
        <p:pic>
          <p:nvPicPr>
            <p:cNvPr id="64" name="Graphic 63" descr="Arrow Up with solid fill">
              <a:extLst>
                <a:ext uri="{FF2B5EF4-FFF2-40B4-BE49-F238E27FC236}">
                  <a16:creationId xmlns:a16="http://schemas.microsoft.com/office/drawing/2014/main" id="{7AF1A476-378C-B4B0-A30A-D2A7F98A3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5400000">
              <a:off x="5671744" y="2771795"/>
              <a:ext cx="914400" cy="914400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92EB17E-3462-5D8D-7D3F-244D5C39D11C}"/>
                </a:ext>
              </a:extLst>
            </p:cNvPr>
            <p:cNvSpPr txBox="1"/>
            <p:nvPr/>
          </p:nvSpPr>
          <p:spPr>
            <a:xfrm>
              <a:off x="5755787" y="2953193"/>
              <a:ext cx="68538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/>
                <a:t>Owner</a:t>
              </a:r>
              <a:endParaRPr lang="en-DE" sz="1000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8F2531D-B82E-DB56-F08B-77DDEB978AB8}"/>
              </a:ext>
            </a:extLst>
          </p:cNvPr>
          <p:cNvGrpSpPr/>
          <p:nvPr/>
        </p:nvGrpSpPr>
        <p:grpSpPr>
          <a:xfrm>
            <a:off x="7874503" y="2742954"/>
            <a:ext cx="1159963" cy="1430851"/>
            <a:chOff x="6545681" y="2742954"/>
            <a:chExt cx="1159963" cy="1430851"/>
          </a:xfrm>
        </p:grpSpPr>
        <p:pic>
          <p:nvPicPr>
            <p:cNvPr id="60" name="Graphic 59" descr="Pandemic exponential curve bar graph outline">
              <a:extLst>
                <a:ext uri="{FF2B5EF4-FFF2-40B4-BE49-F238E27FC236}">
                  <a16:creationId xmlns:a16="http://schemas.microsoft.com/office/drawing/2014/main" id="{87D3F6BF-DA7E-C649-2514-8F98B492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6154" y="2742954"/>
              <a:ext cx="914400" cy="9144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6025249-7D5B-59A3-D26E-2EDC1078D829}"/>
                </a:ext>
              </a:extLst>
            </p:cNvPr>
            <p:cNvSpPr txBox="1"/>
            <p:nvPr/>
          </p:nvSpPr>
          <p:spPr>
            <a:xfrm>
              <a:off x="6545681" y="3542863"/>
              <a:ext cx="1159963" cy="630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/>
                <a:t>Application </a:t>
              </a:r>
              <a:br>
                <a:rPr lang="en-GB" sz="1000" dirty="0"/>
              </a:br>
              <a:r>
                <a:rPr lang="en-GB" sz="1000" dirty="0"/>
                <a:t>MW-</a:t>
              </a:r>
              <a:r>
                <a:rPr lang="en-GB" sz="1000" dirty="0" err="1"/>
                <a:t>MailReadApp</a:t>
              </a:r>
              <a:endParaRPr lang="en-GB" sz="1000" dirty="0"/>
            </a:p>
            <a:p>
              <a:pPr algn="ctr">
                <a:spcBef>
                  <a:spcPts val="600"/>
                </a:spcBef>
              </a:pPr>
              <a:r>
                <a:rPr lang="de-DE" sz="1000" i="1" dirty="0"/>
                <a:t>Mail.Read</a:t>
              </a:r>
            </a:p>
          </p:txBody>
        </p:sp>
      </p:grpSp>
      <p:pic>
        <p:nvPicPr>
          <p:cNvPr id="67" name="Graphic 66" descr="Arrow Up with solid fill">
            <a:extLst>
              <a:ext uri="{FF2B5EF4-FFF2-40B4-BE49-F238E27FC236}">
                <a16:creationId xmlns:a16="http://schemas.microsoft.com/office/drawing/2014/main" id="{0F7D0389-C7AA-4CAB-83E0-56A51A3339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8909019" y="2780992"/>
            <a:ext cx="914400" cy="91440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92FB5BF1-574B-0C46-400E-510FD74E5038}"/>
              </a:ext>
            </a:extLst>
          </p:cNvPr>
          <p:cNvGrpSpPr/>
          <p:nvPr/>
        </p:nvGrpSpPr>
        <p:grpSpPr>
          <a:xfrm>
            <a:off x="9889471" y="2091830"/>
            <a:ext cx="2215168" cy="2215168"/>
            <a:chOff x="8560649" y="2091830"/>
            <a:chExt cx="2215168" cy="2215168"/>
          </a:xfrm>
        </p:grpSpPr>
        <p:pic>
          <p:nvPicPr>
            <p:cNvPr id="50" name="Graphic 49" descr="Internet Of Things outline">
              <a:extLst>
                <a:ext uri="{FF2B5EF4-FFF2-40B4-BE49-F238E27FC236}">
                  <a16:creationId xmlns:a16="http://schemas.microsoft.com/office/drawing/2014/main" id="{E1E545C0-BCF4-1B4B-4B7B-9BF47228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60649" y="2091830"/>
              <a:ext cx="2215168" cy="2215168"/>
            </a:xfrm>
            <a:prstGeom prst="rect">
              <a:avLst/>
            </a:prstGeom>
          </p:spPr>
        </p:pic>
        <p:pic>
          <p:nvPicPr>
            <p:cNvPr id="69" name="Graphic 68" descr="Email outline">
              <a:extLst>
                <a:ext uri="{FF2B5EF4-FFF2-40B4-BE49-F238E27FC236}">
                  <a16:creationId xmlns:a16="http://schemas.microsoft.com/office/drawing/2014/main" id="{14DC41FA-234F-460F-9B09-0AF3AD0B8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393077" y="2953193"/>
              <a:ext cx="481167" cy="481167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ED69DC7-EF3E-DB69-AF0C-64E1D49140E1}"/>
              </a:ext>
            </a:extLst>
          </p:cNvPr>
          <p:cNvSpPr txBox="1"/>
          <p:nvPr/>
        </p:nvSpPr>
        <p:spPr>
          <a:xfrm>
            <a:off x="436485" y="4442300"/>
            <a:ext cx="7477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/>
              <a:t>Adversary</a:t>
            </a:r>
            <a:endParaRPr lang="en-DE" sz="1000" dirty="0"/>
          </a:p>
        </p:txBody>
      </p:sp>
      <p:pic>
        <p:nvPicPr>
          <p:cNvPr id="72" name="Graphic 71" descr="Arrow Up with solid fill">
            <a:extLst>
              <a:ext uri="{FF2B5EF4-FFF2-40B4-BE49-F238E27FC236}">
                <a16:creationId xmlns:a16="http://schemas.microsoft.com/office/drawing/2014/main" id="{35B2EA2C-EDD7-6BA3-EDE1-B997330CC7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4306778" y="4012942"/>
            <a:ext cx="914400" cy="91440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2E87406C-0B0B-4923-A820-01AA778B372F}"/>
              </a:ext>
            </a:extLst>
          </p:cNvPr>
          <p:cNvGrpSpPr/>
          <p:nvPr/>
        </p:nvGrpSpPr>
        <p:grpSpPr>
          <a:xfrm>
            <a:off x="4298478" y="4927342"/>
            <a:ext cx="914400" cy="1086905"/>
            <a:chOff x="4745807" y="4927342"/>
            <a:chExt cx="914400" cy="1086905"/>
          </a:xfrm>
        </p:grpSpPr>
        <p:pic>
          <p:nvPicPr>
            <p:cNvPr id="71" name="Graphic 70" descr="Target Audience outline">
              <a:extLst>
                <a:ext uri="{FF2B5EF4-FFF2-40B4-BE49-F238E27FC236}">
                  <a16:creationId xmlns:a16="http://schemas.microsoft.com/office/drawing/2014/main" id="{A13271F9-721B-80D4-9DE8-01EDA0D35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45807" y="4927342"/>
              <a:ext cx="914400" cy="9144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E5588BD-B17A-B5F9-FB62-8859C1D3A668}"/>
                </a:ext>
              </a:extLst>
            </p:cNvPr>
            <p:cNvSpPr txBox="1"/>
            <p:nvPr/>
          </p:nvSpPr>
          <p:spPr>
            <a:xfrm>
              <a:off x="4860315" y="5768026"/>
              <a:ext cx="68538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/>
                <a:t>Discovery</a:t>
              </a:r>
              <a:endParaRPr lang="en-DE" sz="10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95BAE-5122-D679-1710-700491940CB7}"/>
              </a:ext>
            </a:extLst>
          </p:cNvPr>
          <p:cNvGrpSpPr/>
          <p:nvPr/>
        </p:nvGrpSpPr>
        <p:grpSpPr>
          <a:xfrm>
            <a:off x="7905588" y="2207131"/>
            <a:ext cx="747346" cy="713199"/>
            <a:chOff x="8097884" y="1249841"/>
            <a:chExt cx="747346" cy="713199"/>
          </a:xfrm>
        </p:grpSpPr>
        <p:pic>
          <p:nvPicPr>
            <p:cNvPr id="75" name="Graphic 74" descr="Key outline">
              <a:extLst>
                <a:ext uri="{FF2B5EF4-FFF2-40B4-BE49-F238E27FC236}">
                  <a16:creationId xmlns:a16="http://schemas.microsoft.com/office/drawing/2014/main" id="{EEDA0FE6-96C2-B048-87C7-0DC668DB9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97884" y="1249841"/>
              <a:ext cx="713199" cy="713199"/>
            </a:xfrm>
            <a:prstGeom prst="rect">
              <a:avLst/>
            </a:prstGeom>
          </p:spPr>
        </p:pic>
        <p:pic>
          <p:nvPicPr>
            <p:cNvPr id="80" name="Graphic 79" descr="Badge Follow with solid fill">
              <a:extLst>
                <a:ext uri="{FF2B5EF4-FFF2-40B4-BE49-F238E27FC236}">
                  <a16:creationId xmlns:a16="http://schemas.microsoft.com/office/drawing/2014/main" id="{15FA39A0-EAD5-9CB9-DBD3-482F6C2C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542172" y="1298148"/>
              <a:ext cx="303058" cy="303058"/>
            </a:xfrm>
            <a:prstGeom prst="rect">
              <a:avLst/>
            </a:prstGeom>
          </p:spPr>
        </p:pic>
      </p:grpSp>
      <p:pic>
        <p:nvPicPr>
          <p:cNvPr id="86" name="Graphic 85" descr="User outline">
            <a:extLst>
              <a:ext uri="{FF2B5EF4-FFF2-40B4-BE49-F238E27FC236}">
                <a16:creationId xmlns:a16="http://schemas.microsoft.com/office/drawing/2014/main" id="{46D45665-77A5-373C-DD31-F16F96042C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723621" y="2593278"/>
            <a:ext cx="506235" cy="50623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A865AA3-91D2-0D77-D25A-FC81A416EACF}"/>
              </a:ext>
            </a:extLst>
          </p:cNvPr>
          <p:cNvGrpSpPr/>
          <p:nvPr/>
        </p:nvGrpSpPr>
        <p:grpSpPr>
          <a:xfrm>
            <a:off x="8264560" y="1816707"/>
            <a:ext cx="1339809" cy="906789"/>
            <a:chOff x="8264560" y="1816707"/>
            <a:chExt cx="1339809" cy="906789"/>
          </a:xfrm>
        </p:grpSpPr>
        <p:pic>
          <p:nvPicPr>
            <p:cNvPr id="85" name="Graphic 84" descr="Line arrow: Counter-clockwise curve with solid fill">
              <a:extLst>
                <a:ext uri="{FF2B5EF4-FFF2-40B4-BE49-F238E27FC236}">
                  <a16:creationId xmlns:a16="http://schemas.microsoft.com/office/drawing/2014/main" id="{720F729F-0A8E-D76A-1833-E2D50642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7438045" flipV="1">
              <a:off x="8264560" y="1854029"/>
              <a:ext cx="869467" cy="86946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F4EDEBE-50E8-E792-1750-8EE704930CA5}"/>
                </a:ext>
              </a:extLst>
            </p:cNvPr>
            <p:cNvSpPr txBox="1"/>
            <p:nvPr/>
          </p:nvSpPr>
          <p:spPr>
            <a:xfrm>
              <a:off x="8484503" y="1816707"/>
              <a:ext cx="11198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/>
                <a:t>Login as Service Principal</a:t>
              </a:r>
              <a:endParaRPr lang="en-DE" sz="10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867998-DEE7-16FA-EF88-7F93340FCAA5}"/>
              </a:ext>
            </a:extLst>
          </p:cNvPr>
          <p:cNvGrpSpPr/>
          <p:nvPr/>
        </p:nvGrpSpPr>
        <p:grpSpPr>
          <a:xfrm>
            <a:off x="6211616" y="2780992"/>
            <a:ext cx="1159963" cy="1584739"/>
            <a:chOff x="6545681" y="2742954"/>
            <a:chExt cx="1159963" cy="1584739"/>
          </a:xfrm>
        </p:grpSpPr>
        <p:pic>
          <p:nvPicPr>
            <p:cNvPr id="4" name="Graphic 3" descr="Pandemic exponential curve bar graph outline">
              <a:extLst>
                <a:ext uri="{FF2B5EF4-FFF2-40B4-BE49-F238E27FC236}">
                  <a16:creationId xmlns:a16="http://schemas.microsoft.com/office/drawing/2014/main" id="{23F45612-7242-06B3-7CFF-E07F8A847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36154" y="2742954"/>
              <a:ext cx="914400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732F08-6147-974A-D293-6D8AA179C006}"/>
                </a:ext>
              </a:extLst>
            </p:cNvPr>
            <p:cNvSpPr txBox="1"/>
            <p:nvPr/>
          </p:nvSpPr>
          <p:spPr>
            <a:xfrm>
              <a:off x="6545681" y="3542863"/>
              <a:ext cx="1159963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/>
                <a:t>Application </a:t>
              </a:r>
              <a:br>
                <a:rPr lang="en-GB" sz="1000" dirty="0"/>
              </a:br>
              <a:r>
                <a:rPr lang="en-GB" sz="1000" dirty="0"/>
                <a:t>MW-Victim-SP</a:t>
              </a:r>
            </a:p>
            <a:p>
              <a:pPr algn="ctr">
                <a:spcBef>
                  <a:spcPts val="600"/>
                </a:spcBef>
              </a:pPr>
              <a:r>
                <a:rPr lang="de-DE" sz="1000" i="1" dirty="0"/>
                <a:t>Application.ReadWrite.All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0C3B83-3D47-46AD-F807-4167708C3ADB}"/>
              </a:ext>
            </a:extLst>
          </p:cNvPr>
          <p:cNvGrpSpPr/>
          <p:nvPr/>
        </p:nvGrpSpPr>
        <p:grpSpPr>
          <a:xfrm>
            <a:off x="6323722" y="1849725"/>
            <a:ext cx="1136847" cy="978924"/>
            <a:chOff x="6659200" y="1849725"/>
            <a:chExt cx="1136847" cy="978924"/>
          </a:xfrm>
        </p:grpSpPr>
        <p:pic>
          <p:nvPicPr>
            <p:cNvPr id="12" name="Graphic 11" descr="Line arrow: Counter-clockwise curve with solid fill">
              <a:extLst>
                <a:ext uri="{FF2B5EF4-FFF2-40B4-BE49-F238E27FC236}">
                  <a16:creationId xmlns:a16="http://schemas.microsoft.com/office/drawing/2014/main" id="{AFC96817-844E-A512-3308-6B47E32E5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7386966" flipV="1">
              <a:off x="6659200" y="1959182"/>
              <a:ext cx="869467" cy="86946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AE7A42-D30F-D146-E1F2-E1C72EA7F00F}"/>
                </a:ext>
              </a:extLst>
            </p:cNvPr>
            <p:cNvSpPr txBox="1"/>
            <p:nvPr/>
          </p:nvSpPr>
          <p:spPr>
            <a:xfrm>
              <a:off x="6676181" y="1849725"/>
              <a:ext cx="11198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/>
                <a:t>Login as Service Principal</a:t>
              </a:r>
              <a:endParaRPr lang="en-DE" sz="10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512035-8AAC-4136-8267-2377BE0A3E86}"/>
              </a:ext>
            </a:extLst>
          </p:cNvPr>
          <p:cNvGrpSpPr/>
          <p:nvPr/>
        </p:nvGrpSpPr>
        <p:grpSpPr>
          <a:xfrm>
            <a:off x="6007448" y="2381555"/>
            <a:ext cx="747346" cy="713199"/>
            <a:chOff x="8250284" y="1402241"/>
            <a:chExt cx="747346" cy="713199"/>
          </a:xfrm>
        </p:grpSpPr>
        <p:pic>
          <p:nvPicPr>
            <p:cNvPr id="14" name="Graphic 13" descr="Key outline">
              <a:extLst>
                <a:ext uri="{FF2B5EF4-FFF2-40B4-BE49-F238E27FC236}">
                  <a16:creationId xmlns:a16="http://schemas.microsoft.com/office/drawing/2014/main" id="{AF80D6FD-FC44-0569-5E30-31E1BDAFE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50284" y="1402241"/>
              <a:ext cx="713199" cy="713199"/>
            </a:xfrm>
            <a:prstGeom prst="rect">
              <a:avLst/>
            </a:prstGeom>
          </p:spPr>
        </p:pic>
        <p:pic>
          <p:nvPicPr>
            <p:cNvPr id="15" name="Graphic 14" descr="Badge Follow with solid fill">
              <a:extLst>
                <a:ext uri="{FF2B5EF4-FFF2-40B4-BE49-F238E27FC236}">
                  <a16:creationId xmlns:a16="http://schemas.microsoft.com/office/drawing/2014/main" id="{065D2AE8-C69F-C993-D5D1-C3C85BD1D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694572" y="1450548"/>
              <a:ext cx="303058" cy="303058"/>
            </a:xfrm>
            <a:prstGeom prst="rect">
              <a:avLst/>
            </a:prstGeom>
          </p:spPr>
        </p:pic>
      </p:grpSp>
      <p:pic>
        <p:nvPicPr>
          <p:cNvPr id="18" name="Graphic 17" descr="User outline">
            <a:extLst>
              <a:ext uri="{FF2B5EF4-FFF2-40B4-BE49-F238E27FC236}">
                <a16:creationId xmlns:a16="http://schemas.microsoft.com/office/drawing/2014/main" id="{804047D1-86A6-EDBD-62BC-351E453DF8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48878" y="2531895"/>
            <a:ext cx="506235" cy="506235"/>
          </a:xfrm>
          <a:prstGeom prst="rect">
            <a:avLst/>
          </a:prstGeom>
        </p:spPr>
      </p:pic>
      <p:pic>
        <p:nvPicPr>
          <p:cNvPr id="19" name="Graphic 18" descr="Line arrow: Counter-clockwise curve with solid fill">
            <a:extLst>
              <a:ext uri="{FF2B5EF4-FFF2-40B4-BE49-F238E27FC236}">
                <a16:creationId xmlns:a16="http://schemas.microsoft.com/office/drawing/2014/main" id="{A755DA9E-D3ED-2904-8C0D-12A45E463F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5189072" flipV="1">
            <a:off x="7212619" y="1886725"/>
            <a:ext cx="869467" cy="86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1640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a spray can and colorful lock symbols coming out of it&#10;&#10;Description automatically generated">
            <a:extLst>
              <a:ext uri="{FF2B5EF4-FFF2-40B4-BE49-F238E27FC236}">
                <a16:creationId xmlns:a16="http://schemas.microsoft.com/office/drawing/2014/main" id="{29905A1A-EC12-146E-40D9-C3A867373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" r="2" b="12498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E9DC07-B52B-174B-4AE5-34C9752867F0}"/>
              </a:ext>
            </a:extLst>
          </p:cNvPr>
          <p:cNvSpPr txBox="1"/>
          <p:nvPr/>
        </p:nvSpPr>
        <p:spPr>
          <a:xfrm>
            <a:off x="358331" y="3105834"/>
            <a:ext cx="2657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+mj-lt"/>
              </a:rPr>
              <a:t>Initial Access</a:t>
            </a:r>
            <a:endParaRPr lang="en-DE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05A1A-EC12-146E-40D9-C3A867373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4" b="8734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E9DC07-B52B-174B-4AE5-34C9752867F0}"/>
              </a:ext>
            </a:extLst>
          </p:cNvPr>
          <p:cNvSpPr txBox="1"/>
          <p:nvPr/>
        </p:nvSpPr>
        <p:spPr>
          <a:xfrm>
            <a:off x="358331" y="3105834"/>
            <a:ext cx="2657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+mj-lt"/>
              </a:rPr>
              <a:t>Discovery</a:t>
            </a:r>
            <a:endParaRPr lang="en-DE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273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05A1A-EC12-146E-40D9-C3A86737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4" b="8734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E9DC07-B52B-174B-4AE5-34C9752867F0}"/>
              </a:ext>
            </a:extLst>
          </p:cNvPr>
          <p:cNvSpPr txBox="1"/>
          <p:nvPr/>
        </p:nvSpPr>
        <p:spPr>
          <a:xfrm>
            <a:off x="358331" y="3105834"/>
            <a:ext cx="2657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+mj-lt"/>
              </a:rPr>
              <a:t>Privilege escalation</a:t>
            </a:r>
          </a:p>
        </p:txBody>
      </p:sp>
    </p:spTree>
    <p:extLst>
      <p:ext uri="{BB962C8B-B14F-4D97-AF65-F5344CB8AC3E}">
        <p14:creationId xmlns:p14="http://schemas.microsoft.com/office/powerpoint/2010/main" val="1412316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05A1A-EC12-146E-40D9-C3A86737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34" b="8734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E9DC07-B52B-174B-4AE5-34C9752867F0}"/>
              </a:ext>
            </a:extLst>
          </p:cNvPr>
          <p:cNvSpPr txBox="1"/>
          <p:nvPr/>
        </p:nvSpPr>
        <p:spPr>
          <a:xfrm>
            <a:off x="358331" y="3105834"/>
            <a:ext cx="2657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+mj-lt"/>
              </a:rPr>
              <a:t>Persistence</a:t>
            </a:r>
            <a:endParaRPr lang="en-DE" sz="3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5322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05A1A-EC12-146E-40D9-C3A86737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4" b="8734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5E9DC07-B52B-174B-4AE5-34C9752867F0}"/>
              </a:ext>
            </a:extLst>
          </p:cNvPr>
          <p:cNvSpPr txBox="1"/>
          <p:nvPr/>
        </p:nvSpPr>
        <p:spPr>
          <a:xfrm>
            <a:off x="358331" y="2828835"/>
            <a:ext cx="2657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+mj-lt"/>
              </a:rPr>
              <a:t>Extracting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62984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2BA-D05D-57AE-A89B-FA7709F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&amp; </a:t>
            </a:r>
            <a:r>
              <a:rPr lang="en-GB" dirty="0" err="1"/>
              <a:t>Defense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3B52-AC34-A8B0-6E67-6A950C8B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Educate your users on how to select good passwords</a:t>
            </a:r>
          </a:p>
          <a:p>
            <a:r>
              <a:rPr lang="en-GB" dirty="0"/>
              <a:t>Monitor and investigate unusual logon attempts</a:t>
            </a:r>
          </a:p>
          <a:p>
            <a:pPr lvl="1"/>
            <a:r>
              <a:rPr lang="en-GB" dirty="0"/>
              <a:t>From the same IP address</a:t>
            </a:r>
          </a:p>
          <a:p>
            <a:pPr lvl="1"/>
            <a:r>
              <a:rPr lang="en-GB" dirty="0"/>
              <a:t>Many accounts at the same time</a:t>
            </a:r>
          </a:p>
          <a:p>
            <a:r>
              <a:rPr lang="en-GB" dirty="0"/>
              <a:t>Enable MFA, conditional access, identity protection policies, and configure lockout policies</a:t>
            </a:r>
          </a:p>
          <a:p>
            <a:r>
              <a:rPr lang="en-GB" dirty="0"/>
              <a:t>Block legacy authentication</a:t>
            </a:r>
          </a:p>
          <a:p>
            <a:r>
              <a:rPr lang="en-GB" dirty="0"/>
              <a:t>Apply Secure Score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7942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2BA-D05D-57AE-A89B-FA7709F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Detect &amp; </a:t>
            </a:r>
            <a:r>
              <a:rPr lang="en-GB" dirty="0" err="1"/>
              <a:t>Defense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3B52-AC34-A8B0-6E67-6A950C8B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Protect your high value devices and servers (DCs, SAW)</a:t>
            </a:r>
          </a:p>
          <a:p>
            <a:r>
              <a:rPr lang="en-GB" dirty="0"/>
              <a:t>Retain a high credential hygiene standard</a:t>
            </a:r>
            <a:endParaRPr lang="en-DE" dirty="0"/>
          </a:p>
          <a:p>
            <a:r>
              <a:rPr lang="en-GB" dirty="0"/>
              <a:t>Regularly audit your configuration</a:t>
            </a:r>
          </a:p>
          <a:p>
            <a:r>
              <a:rPr lang="en-GB" dirty="0"/>
              <a:t>Review and restrict access to key vaults</a:t>
            </a:r>
          </a:p>
          <a:p>
            <a:r>
              <a:rPr lang="en-GB" dirty="0"/>
              <a:t>Add processes and tools to automatically check your configuration and code for stored passwords</a:t>
            </a:r>
          </a:p>
          <a:p>
            <a:r>
              <a:rPr lang="en-GB" dirty="0"/>
              <a:t>Review dangerous roles and permissions (user accounts AND service principals)</a:t>
            </a:r>
          </a:p>
        </p:txBody>
      </p:sp>
    </p:spTree>
    <p:extLst>
      <p:ext uri="{BB962C8B-B14F-4D97-AF65-F5344CB8AC3E}">
        <p14:creationId xmlns:p14="http://schemas.microsoft.com/office/powerpoint/2010/main" val="40844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2BA-D05D-57AE-A89B-FA7709F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Dangerous Permissions</a:t>
            </a:r>
            <a:r>
              <a:rPr lang="en-GB" dirty="0">
                <a:solidFill>
                  <a:srgbClr val="346297"/>
                </a:solidFill>
              </a:rPr>
              <a:t>*</a:t>
            </a:r>
            <a:endParaRPr lang="en-DE" dirty="0">
              <a:solidFill>
                <a:srgbClr val="34629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3B52-AC34-A8B0-6E67-6A950C8B2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547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z="2000" dirty="0"/>
              <a:t>General Dangerous Permissions</a:t>
            </a:r>
          </a:p>
          <a:p>
            <a:r>
              <a:rPr lang="de-DE" sz="2000" dirty="0"/>
              <a:t>*.ReadWrite</a:t>
            </a:r>
          </a:p>
          <a:p>
            <a:r>
              <a:rPr lang="de-DE" sz="2000" dirty="0"/>
              <a:t>*.FullControl</a:t>
            </a:r>
          </a:p>
          <a:p>
            <a:r>
              <a:rPr lang="de-DE" sz="2000" dirty="0"/>
              <a:t>*.Write</a:t>
            </a:r>
          </a:p>
          <a:p>
            <a:r>
              <a:rPr lang="de-DE" sz="2000" dirty="0"/>
              <a:t>*.Manage</a:t>
            </a:r>
          </a:p>
          <a:p>
            <a:endParaRPr lang="de-DE" sz="2000" dirty="0"/>
          </a:p>
          <a:p>
            <a:r>
              <a:rPr lang="de-DE" sz="2000" dirty="0"/>
              <a:t>AppRoleAssignment.ReadWrite.All</a:t>
            </a:r>
          </a:p>
          <a:p>
            <a:pPr lvl="1"/>
            <a:r>
              <a:rPr lang="de-DE" sz="1600" dirty="0"/>
              <a:t>Grant additional privileges to itself or other applications</a:t>
            </a:r>
          </a:p>
          <a:p>
            <a:pPr lvl="1"/>
            <a:r>
              <a:rPr lang="de-DE" sz="1600" dirty="0"/>
              <a:t>Grant Admin Consent</a:t>
            </a:r>
          </a:p>
          <a:p>
            <a:r>
              <a:rPr lang="de-DE" sz="2000" dirty="0"/>
              <a:t>RoleManagement.ReadWrite.Directory</a:t>
            </a:r>
          </a:p>
          <a:p>
            <a:pPr lvl="1"/>
            <a:r>
              <a:rPr lang="de-DE" sz="1600" dirty="0"/>
              <a:t>Grant additional privileges to itself or other applications</a:t>
            </a:r>
          </a:p>
          <a:p>
            <a:r>
              <a:rPr lang="de-DE" sz="2000" dirty="0"/>
              <a:t>Directory.ReadWrite.All</a:t>
            </a:r>
          </a:p>
          <a:p>
            <a:pPr lvl="1"/>
            <a:r>
              <a:rPr lang="de-DE" sz="1600" dirty="0"/>
              <a:t>Read and write to the directory, equals Global Administrator rights</a:t>
            </a:r>
          </a:p>
          <a:p>
            <a:r>
              <a:rPr lang="de-DE" sz="2000" dirty="0"/>
              <a:t>User.ReadWrite.All</a:t>
            </a:r>
          </a:p>
          <a:p>
            <a:pPr lvl="1"/>
            <a:r>
              <a:rPr lang="de-DE" sz="1600" dirty="0"/>
              <a:t>Read and write full user profile</a:t>
            </a:r>
          </a:p>
          <a:p>
            <a:pPr lvl="1"/>
            <a:r>
              <a:rPr lang="de-DE" sz="1600" dirty="0"/>
              <a:t>Reset passwords</a:t>
            </a:r>
            <a:endParaRPr lang="de-DE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1347E-4F37-56C0-8550-1A7D4219A80F}"/>
              </a:ext>
            </a:extLst>
          </p:cNvPr>
          <p:cNvSpPr txBox="1"/>
          <p:nvPr/>
        </p:nvSpPr>
        <p:spPr>
          <a:xfrm>
            <a:off x="6806527" y="5595401"/>
            <a:ext cx="538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46297"/>
                </a:solidFill>
              </a:rPr>
              <a:t>*</a:t>
            </a:r>
            <a:r>
              <a:rPr lang="en-GB" dirty="0"/>
              <a:t> … of course there are more, but some of the most dangerous permissions are the ones listed here</a:t>
            </a:r>
            <a:endParaRPr lang="en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E5BB5C-4567-0B33-A96E-13F55FFEF979}"/>
              </a:ext>
            </a:extLst>
          </p:cNvPr>
          <p:cNvSpPr txBox="1">
            <a:spLocks/>
          </p:cNvSpPr>
          <p:nvPr/>
        </p:nvSpPr>
        <p:spPr>
          <a:xfrm>
            <a:off x="6170554" y="1825625"/>
            <a:ext cx="5946889" cy="37697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Group.ReadWrite.All</a:t>
            </a:r>
          </a:p>
          <a:p>
            <a:pPr lvl="1"/>
            <a:r>
              <a:rPr lang="de-DE" sz="1400" dirty="0"/>
              <a:t>Read and write group properties</a:t>
            </a:r>
          </a:p>
          <a:p>
            <a:pPr lvl="1"/>
            <a:r>
              <a:rPr lang="de-DE" sz="1400" dirty="0"/>
              <a:t>Set Group Membership</a:t>
            </a:r>
          </a:p>
          <a:p>
            <a:r>
              <a:rPr lang="de-DE" sz="1800" dirty="0"/>
              <a:t>Application.ReadWrite.All</a:t>
            </a:r>
          </a:p>
          <a:p>
            <a:pPr lvl="1"/>
            <a:r>
              <a:rPr lang="de-DE" sz="1400" dirty="0"/>
              <a:t>Add new credentials to any other SP</a:t>
            </a:r>
          </a:p>
          <a:p>
            <a:r>
              <a:rPr lang="de-DE" sz="1800" dirty="0"/>
              <a:t>Sites.Read.All</a:t>
            </a:r>
          </a:p>
          <a:p>
            <a:pPr lvl="1"/>
            <a:r>
              <a:rPr lang="de-DE" sz="1400" dirty="0"/>
              <a:t>Read Sharepoint documents in all site collections</a:t>
            </a:r>
            <a:endParaRPr lang="en-DE" sz="1400" dirty="0"/>
          </a:p>
          <a:p>
            <a:r>
              <a:rPr lang="de-DE" sz="1800" dirty="0"/>
              <a:t>Sites.ReadWrite.All</a:t>
            </a:r>
          </a:p>
          <a:p>
            <a:pPr lvl="1"/>
            <a:r>
              <a:rPr lang="de-DE" sz="1400" dirty="0"/>
              <a:t>Write Sharepoint documents to all site collections</a:t>
            </a:r>
          </a:p>
          <a:p>
            <a:r>
              <a:rPr lang="de-DE" sz="1800" dirty="0"/>
              <a:t>Sites.FullControl.All</a:t>
            </a:r>
          </a:p>
          <a:p>
            <a:pPr lvl="1"/>
            <a:r>
              <a:rPr lang="de-DE" sz="1400" dirty="0"/>
              <a:t>Full control in all site collections</a:t>
            </a:r>
          </a:p>
          <a:p>
            <a:r>
              <a:rPr lang="de-DE" sz="1800" dirty="0"/>
              <a:t>Mail.Read</a:t>
            </a:r>
          </a:p>
          <a:p>
            <a:pPr lvl="1"/>
            <a:r>
              <a:rPr lang="de-DE" sz="1400" dirty="0"/>
              <a:t>Read all mail boxes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0D12E9-BE45-88E7-252B-442F3E252F92}"/>
                  </a:ext>
                </a:extLst>
              </p14:cNvPr>
              <p14:cNvContentPartPr/>
              <p14:nvPr/>
            </p14:nvContentPartPr>
            <p14:xfrm>
              <a:off x="6373696" y="2577486"/>
              <a:ext cx="3463560" cy="706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0D12E9-BE45-88E7-252B-442F3E252F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5696" y="2559846"/>
                <a:ext cx="349920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D792E20-B4FD-1F21-AFD2-FCC47F33A911}"/>
                  </a:ext>
                </a:extLst>
              </p14:cNvPr>
              <p14:cNvContentPartPr/>
              <p14:nvPr/>
            </p14:nvContentPartPr>
            <p14:xfrm>
              <a:off x="6299896" y="4880046"/>
              <a:ext cx="2325240" cy="633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D792E20-B4FD-1F21-AFD2-FCC47F33A9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2256" y="4862406"/>
                <a:ext cx="2360880" cy="6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08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2BA-D05D-57AE-A89B-FA7709F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Dangerous Roles</a:t>
            </a:r>
            <a:r>
              <a:rPr lang="en-GB" dirty="0">
                <a:solidFill>
                  <a:srgbClr val="346297"/>
                </a:solidFill>
              </a:rPr>
              <a:t>*</a:t>
            </a:r>
            <a:endParaRPr lang="en-DE" dirty="0">
              <a:solidFill>
                <a:srgbClr val="34629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3B52-AC34-A8B0-6E67-6A950C8B2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2050" cy="4351338"/>
          </a:xfrm>
        </p:spPr>
        <p:txBody>
          <a:bodyPr>
            <a:normAutofit fontScale="32500" lnSpcReduction="20000"/>
          </a:bodyPr>
          <a:lstStyle/>
          <a:p>
            <a:r>
              <a:rPr lang="de-DE" dirty="0"/>
              <a:t>ApplicationAdministrator:"9b895d92-2cd3-44c7-9d02-a6ac2d5ea5c3"</a:t>
            </a:r>
          </a:p>
          <a:p>
            <a:r>
              <a:rPr lang="de-DE" dirty="0"/>
              <a:t>ApplicationDeveloper: "cf1c38e5-3621-4004-a7cb-879624dced7c"</a:t>
            </a:r>
          </a:p>
          <a:p>
            <a:r>
              <a:rPr lang="de-DE" dirty="0"/>
              <a:t>AuthenticationAdministrator: "c4e39bd9-1100-46d3-8c65-fb160da0071f"</a:t>
            </a:r>
          </a:p>
          <a:p>
            <a:r>
              <a:rPr lang="de-DE" dirty="0"/>
              <a:t>AuthenticationExtensibilityAdministrator: "25a516ed-2fa0-40ea-a2d0-12923a21473a"</a:t>
            </a:r>
          </a:p>
          <a:p>
            <a:r>
              <a:rPr lang="de-DE" dirty="0"/>
              <a:t>B2CIEFKeysetAdministrator: "aaf43236-0c0d-4d5f-883a-6955382ac081"</a:t>
            </a:r>
          </a:p>
          <a:p>
            <a:r>
              <a:rPr lang="de-DE" dirty="0"/>
              <a:t>CloudApplicationAdministrator: "158c047a-c907-4556-b7ef-446551a6b5f7"</a:t>
            </a:r>
          </a:p>
          <a:p>
            <a:r>
              <a:rPr lang="de-DE" dirty="0"/>
              <a:t>CloudDeviceAdministrator: "7698a772-787b-4ac8-901f-60d6b08affd2"</a:t>
            </a:r>
          </a:p>
          <a:p>
            <a:r>
              <a:rPr lang="de-DE" dirty="0"/>
              <a:t>ConditionalAccessAdministrator: "b1be1c3e-b65d-4f19-8427-f6fa0d97feb9"</a:t>
            </a:r>
          </a:p>
          <a:p>
            <a:r>
              <a:rPr lang="de-DE" dirty="0"/>
              <a:t>DirectorySynchronizationAccounts: "d29b2b05-8046-44ba-8758-1e26182fcf32"</a:t>
            </a:r>
          </a:p>
          <a:p>
            <a:r>
              <a:rPr lang="de-DE" dirty="0"/>
              <a:t>DirectoryWriters: "9360feb5-f418-4baa-8175-e2a00bac4301"</a:t>
            </a:r>
          </a:p>
          <a:p>
            <a:r>
              <a:rPr lang="de-DE" dirty="0"/>
              <a:t>DomainNameAdministrator: "8329153b-31d0-4727-b945-745eb3bc5f31"</a:t>
            </a:r>
          </a:p>
          <a:p>
            <a:r>
              <a:rPr lang="de-DE" dirty="0"/>
              <a:t>ExternalIdentityProviderAdministrator: "be2f45a1-457d-42af-a067-6ec1fa63bc45"</a:t>
            </a:r>
          </a:p>
          <a:p>
            <a:r>
              <a:rPr lang="de-DE" dirty="0"/>
              <a:t>GlobalAdministrator: "62e90394-69f5-4237-9190-012177145e10"</a:t>
            </a:r>
          </a:p>
          <a:p>
            <a:r>
              <a:rPr lang="de-DE" dirty="0"/>
              <a:t>GlobalReader: "f2ef992c-3afb-46b9-b7cf-a126ee74c451"</a:t>
            </a:r>
          </a:p>
          <a:p>
            <a:r>
              <a:rPr lang="de-DE" dirty="0"/>
              <a:t>GlobalSecureAccessAdministrator: "ac434307-12b9-4fa1-a708-88bf58caabc1"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1347E-4F37-56C0-8550-1A7D4219A80F}"/>
              </a:ext>
            </a:extLst>
          </p:cNvPr>
          <p:cNvSpPr txBox="1"/>
          <p:nvPr/>
        </p:nvSpPr>
        <p:spPr>
          <a:xfrm>
            <a:off x="6806527" y="5595401"/>
            <a:ext cx="538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346297"/>
                </a:solidFill>
              </a:rPr>
              <a:t>*</a:t>
            </a:r>
            <a:r>
              <a:rPr lang="en-GB" dirty="0"/>
              <a:t> … of course, there might be more ;-)</a:t>
            </a:r>
            <a:endParaRPr lang="en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269FDD-6A73-37A8-3139-E2D0A5BC827A}"/>
              </a:ext>
            </a:extLst>
          </p:cNvPr>
          <p:cNvSpPr txBox="1">
            <a:spLocks/>
          </p:cNvSpPr>
          <p:nvPr/>
        </p:nvSpPr>
        <p:spPr>
          <a:xfrm>
            <a:off x="6523044" y="1823546"/>
            <a:ext cx="5721579" cy="3771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GroupsAdministrator: "fdd7a751-b60b-444a-984c-02652fe8fa1c"</a:t>
            </a:r>
          </a:p>
          <a:p>
            <a:r>
              <a:rPr lang="de-DE" dirty="0"/>
              <a:t>HelpdeskAdministrator: "729827e3-9c14-49f7-bb1b-9608f156bbb8"</a:t>
            </a:r>
          </a:p>
          <a:p>
            <a:r>
              <a:rPr lang="de-DE" dirty="0"/>
              <a:t>HybridIdentityAdministrator: "8ac3fc64-6eca-42ea-9e69-59f4c7b60eb2"</a:t>
            </a:r>
          </a:p>
          <a:p>
            <a:r>
              <a:rPr lang="de-DE" dirty="0"/>
              <a:t>IntuneAdministrator: "3a2c62db-5318-420d-8d74-23affee5d9d5"</a:t>
            </a:r>
          </a:p>
          <a:p>
            <a:r>
              <a:rPr lang="de-DE" dirty="0"/>
              <a:t>PartnerTier1Support: "4ba39ca4-527c-499a-b93d-d9b492c50246"</a:t>
            </a:r>
          </a:p>
          <a:p>
            <a:r>
              <a:rPr lang="de-DE" dirty="0"/>
              <a:t>PartnerTier2Support: "e00e864a-17c5-4a4b-9c06-f5b95a8d5bd8"</a:t>
            </a:r>
          </a:p>
          <a:p>
            <a:r>
              <a:rPr lang="de-DE" dirty="0"/>
              <a:t>PasswordAdministrator: "966707d0-3269-4727-9be2-8c3a10f19b9d"</a:t>
            </a:r>
          </a:p>
          <a:p>
            <a:r>
              <a:rPr lang="de-DE" dirty="0"/>
              <a:t>PrivilegedAuthenticationAdministrator: "7be44c8a-adaf-4e2a-84d6-ab2649e08a13"</a:t>
            </a:r>
          </a:p>
          <a:p>
            <a:r>
              <a:rPr lang="de-DE" dirty="0"/>
              <a:t>PrivilegedRoleAdministrator: "e8611ab8-c189-46e8-94e1-60213ab1f814"</a:t>
            </a:r>
          </a:p>
          <a:p>
            <a:r>
              <a:rPr lang="de-DE" dirty="0"/>
              <a:t>SecurityAdministrator: "194ae4cb-b126-40b2-bd5b-6091b380977d"</a:t>
            </a:r>
          </a:p>
          <a:p>
            <a:r>
              <a:rPr lang="de-DE" dirty="0"/>
              <a:t>SecurityOperator: "5f2222b1-57c3-48ba-8ad5-d4759f1fde6f"</a:t>
            </a:r>
          </a:p>
          <a:p>
            <a:r>
              <a:rPr lang="de-DE" dirty="0"/>
              <a:t>SecurityReader: "5d6b6bb7-de71-4623-b4af-96380a352509"</a:t>
            </a:r>
          </a:p>
          <a:p>
            <a:r>
              <a:rPr lang="de-DE" dirty="0"/>
              <a:t>UserAdministrator: "fe930be7-5e62-47db-91af-98c3a49a38b1"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5129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2BA-D05D-57AE-A89B-FA7709F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 &amp; </a:t>
            </a:r>
            <a:r>
              <a:rPr lang="en-GB" dirty="0" err="1"/>
              <a:t>Defense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3B52-AC34-A8B0-6E67-6A950C8B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Audit your </a:t>
            </a:r>
            <a:r>
              <a:rPr lang="en-GB"/>
              <a:t>SP permissions </a:t>
            </a:r>
            <a:r>
              <a:rPr lang="en-GB" dirty="0"/>
              <a:t>regularly:</a:t>
            </a:r>
          </a:p>
          <a:p>
            <a:pPr lvl="1"/>
            <a:r>
              <a:rPr lang="en-GB" dirty="0"/>
              <a:t>Get-MsGraphApplicationPermissions.ps1</a:t>
            </a:r>
          </a:p>
          <a:p>
            <a:r>
              <a:rPr lang="en-GB" dirty="0"/>
              <a:t>Watch for (unapproved) added credentials</a:t>
            </a:r>
          </a:p>
          <a:p>
            <a:r>
              <a:rPr lang="en-GB" dirty="0"/>
              <a:t>Rights Management: encrypt your data and emails</a:t>
            </a:r>
          </a:p>
          <a:p>
            <a:r>
              <a:rPr lang="en-GB" dirty="0"/>
              <a:t>XDR: monitor alerts</a:t>
            </a:r>
          </a:p>
          <a:p>
            <a:r>
              <a:rPr lang="en-GB" dirty="0"/>
              <a:t>Monitor </a:t>
            </a:r>
            <a:r>
              <a:rPr lang="en-GB" dirty="0" err="1"/>
              <a:t>MSGraphActivityLogs</a:t>
            </a:r>
            <a:r>
              <a:rPr lang="en-GB" dirty="0"/>
              <a:t> for suspicious activities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3770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246D-5956-101C-FE05-2DC9AD0A7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Helpful resources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C9F39-710E-BEB6-8C72-93BED6082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“</a:t>
            </a:r>
            <a:r>
              <a:rPr lang="en-GB" dirty="0" err="1"/>
              <a:t>Pentesting</a:t>
            </a:r>
            <a:r>
              <a:rPr lang="en-GB" dirty="0"/>
              <a:t> Azure Applications: The Definitive Guide to Testing and Securing Deployments” by Matt Burrough</a:t>
            </a:r>
          </a:p>
          <a:p>
            <a:pPr lvl="1"/>
            <a:r>
              <a:rPr lang="en-GB" dirty="0"/>
              <a:t>Not specifically about MS Graph, but the information definitely supports your Azure Application Security Knowledge</a:t>
            </a:r>
          </a:p>
          <a:p>
            <a:r>
              <a:rPr lang="en-GB" dirty="0">
                <a:hlinkClick r:id="rId2"/>
              </a:rPr>
              <a:t>https://github.com/Azure/Cloud-Katana</a:t>
            </a:r>
            <a:endParaRPr lang="en-GB" dirty="0"/>
          </a:p>
          <a:p>
            <a:r>
              <a:rPr lang="en-GB" dirty="0">
                <a:hlinkClick r:id="rId3"/>
              </a:rPr>
              <a:t>https://learn.microsoft.com/en-us/graph</a:t>
            </a:r>
            <a:r>
              <a:rPr lang="en-GB">
                <a:hlinkClick r:id="rId3"/>
              </a:rPr>
              <a:t>/permissions-reference</a:t>
            </a:r>
            <a:endParaRPr lang="en-GB" dirty="0"/>
          </a:p>
          <a:p>
            <a:r>
              <a:rPr lang="en-GB" dirty="0">
                <a:hlinkClick r:id="rId4"/>
              </a:rPr>
              <a:t>https://aka.ms/AzureADSecOps</a:t>
            </a:r>
            <a:endParaRPr lang="en-GB" dirty="0"/>
          </a:p>
          <a:p>
            <a:r>
              <a:rPr lang="en-GB" dirty="0">
                <a:hlinkClick r:id="rId5"/>
              </a:rPr>
              <a:t>https://aka.ms/IRPlaybooks</a:t>
            </a:r>
            <a:endParaRPr lang="en-GB" dirty="0"/>
          </a:p>
          <a:p>
            <a:r>
              <a:rPr lang="en-GB" dirty="0">
                <a:hlinkClick r:id="rId6"/>
              </a:rPr>
              <a:t>https://techcommunity.microsoft.com/t5/microsoft-entra-blog/microsoft-graph-activity-logs-is-now-generally-available/ba-p/4094535</a:t>
            </a:r>
            <a:endParaRPr lang="en-GB" dirty="0"/>
          </a:p>
          <a:p>
            <a:r>
              <a:rPr lang="en-GB" dirty="0">
                <a:hlinkClick r:id="rId7"/>
              </a:rPr>
              <a:t>https://learn.microsoft.com/en-us/graph/microsoft-graph-activity-logs-overview</a:t>
            </a:r>
            <a:endParaRPr lang="en-GB" dirty="0"/>
          </a:p>
          <a:p>
            <a:r>
              <a:rPr lang="de-DE" dirty="0">
                <a:hlinkClick r:id="rId8"/>
              </a:rPr>
              <a:t>https://learn.microsoft.com/en-us/azure/active-directory/fundamentals/concept-fundamentals-mfa-get-started</a:t>
            </a:r>
            <a:endParaRPr lang="de-DE" dirty="0"/>
          </a:p>
          <a:p>
            <a:r>
              <a:rPr lang="de-DE" dirty="0">
                <a:hlinkClick r:id="rId9"/>
              </a:rPr>
              <a:t>https://learn.microsoft.com/en-us/azure/active-directory/fundamentals/identity-secure-score</a:t>
            </a:r>
            <a:endParaRPr lang="de-DE" dirty="0"/>
          </a:p>
          <a:p>
            <a:r>
              <a:rPr lang="de-DE" dirty="0">
                <a:hlinkClick r:id="rId10"/>
              </a:rPr>
              <a:t>https://learn.microsoft.com/en-us/azure/active-directory/fundamentals/concept-secure-remote-workers</a:t>
            </a:r>
            <a:endParaRPr lang="de-DE" dirty="0"/>
          </a:p>
          <a:p>
            <a:r>
              <a:rPr lang="de-DE" dirty="0">
                <a:hlinkClick r:id="rId11"/>
              </a:rPr>
              <a:t>https://learn.microsoft.com/en-us/azure/active-directory/fundamentals/five-steps-to-full-application-integration-withazure-ad</a:t>
            </a:r>
            <a:endParaRPr lang="de-DE" dirty="0"/>
          </a:p>
          <a:p>
            <a:r>
              <a:rPr lang="de-DE" dirty="0">
                <a:hlinkClick r:id="rId12"/>
              </a:rPr>
              <a:t>https://learn.microsoft.com/en-us/azure/active-directory/fundamentals/concept-fundamentals-security-defaults</a:t>
            </a:r>
            <a:endParaRPr lang="de-DE" dirty="0"/>
          </a:p>
          <a:p>
            <a:r>
              <a:rPr lang="de-DE" dirty="0">
                <a:hlinkClick r:id="rId13"/>
              </a:rPr>
              <a:t>https://learn.microsoft.com/en-us/azure/active-directory/conditional-access/block-legacy-authentication</a:t>
            </a:r>
            <a:endParaRPr lang="de-DE" dirty="0"/>
          </a:p>
          <a:p>
            <a:r>
              <a:rPr lang="en-GB" dirty="0">
                <a:hlinkClick r:id="rId14"/>
              </a:rPr>
              <a:t>https://learn.microsoft.com/en-us/microsoft-365/security/office-365-security/detect-and-remediate-illicit-consent-grants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450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Miriam C. Wiesner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GB" sz="4000" b="1" dirty="0">
                <a:ln>
                  <a:solidFill>
                    <a:srgbClr val="346297"/>
                  </a:solidFill>
                </a:ln>
                <a:solidFill>
                  <a:schemeClr val="bg1"/>
                </a:solidFill>
                <a:latin typeface="+mn-lt"/>
              </a:rPr>
              <a:t>Echoes of Intrusion</a:t>
            </a:r>
            <a:br>
              <a:rPr lang="en-GB" sz="4800" b="1" dirty="0">
                <a:solidFill>
                  <a:srgbClr val="346296"/>
                </a:solidFill>
                <a:latin typeface="+mn-lt"/>
              </a:rPr>
            </a:br>
            <a:r>
              <a:rPr lang="en-GB" sz="4800" b="1" dirty="0">
                <a:solidFill>
                  <a:srgbClr val="346296"/>
                </a:solidFill>
                <a:latin typeface="+mn-lt"/>
              </a:rPr>
              <a:t>Demystifying commonly used MS Graph API Attacks</a:t>
            </a:r>
            <a:endParaRPr lang="en-DE" sz="48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Sr. Security Research Program Manager @ (recently: Sr. Security Researcher)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Author of the book “</a:t>
            </a:r>
            <a:r>
              <a:rPr lang="en-US" i="1" dirty="0"/>
              <a:t>PowerShell Automation and Scripting for Cybersecurity - </a:t>
            </a:r>
            <a:r>
              <a:rPr lang="en-GB" i="1" dirty="0"/>
              <a:t>Hacking and </a:t>
            </a:r>
            <a:r>
              <a:rPr lang="en-GB" i="1" dirty="0" err="1"/>
              <a:t>defense</a:t>
            </a:r>
            <a:r>
              <a:rPr lang="en-GB" i="1" dirty="0"/>
              <a:t> for red and blue teamers</a:t>
            </a:r>
            <a:r>
              <a:rPr lang="en-US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MS Graph noob, just using it for </a:t>
            </a:r>
            <a:br>
              <a:rPr lang="en-US" dirty="0"/>
            </a:br>
            <a:r>
              <a:rPr lang="en-US" dirty="0"/>
              <a:t>research, fun and profit ;-)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460085"/>
            <a:ext cx="3008627" cy="319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Miriam C. Wiesner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23AC0-2E2F-C2A9-6644-548131140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4" t="26808" r="66658" b="25852"/>
          <a:stretch/>
        </p:blipFill>
        <p:spPr>
          <a:xfrm>
            <a:off x="10754874" y="1781245"/>
            <a:ext cx="672075" cy="672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AFDE0F-14A0-C8A0-E21E-0C9E1A34D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458" y="3960574"/>
            <a:ext cx="2212541" cy="29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2BA-D05D-57AE-A89B-FA7709F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Other great sessions, to elevate your MS Graph learning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3B52-AC34-A8B0-6E67-6A950C8B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Tuesday, 25</a:t>
            </a:r>
            <a:r>
              <a:rPr lang="en-GB" baseline="30000" dirty="0"/>
              <a:t>th</a:t>
            </a:r>
            <a:r>
              <a:rPr lang="en-GB" dirty="0"/>
              <a:t> June – 09:00</a:t>
            </a:r>
          </a:p>
          <a:p>
            <a:pPr lvl="1"/>
            <a:r>
              <a:rPr lang="en-GB" dirty="0"/>
              <a:t>Christian Ritter – Create a custom Microsoft Graph connector with PowerShell</a:t>
            </a:r>
          </a:p>
          <a:p>
            <a:r>
              <a:rPr lang="en-GB" dirty="0"/>
              <a:t>Tuesday, 25</a:t>
            </a:r>
            <a:r>
              <a:rPr lang="en-GB" baseline="30000" dirty="0"/>
              <a:t>th</a:t>
            </a:r>
            <a:r>
              <a:rPr lang="en-GB" dirty="0"/>
              <a:t> June – 14:00</a:t>
            </a:r>
          </a:p>
          <a:p>
            <a:pPr lvl="1"/>
            <a:r>
              <a:rPr lang="en-GB" dirty="0"/>
              <a:t>Ben Reader – No Passwords, No Problem: Secure Azure Authentication with MSAL &amp; PowerShell</a:t>
            </a:r>
          </a:p>
          <a:p>
            <a:r>
              <a:rPr lang="en-GB" dirty="0"/>
              <a:t>Wednesday, 26</a:t>
            </a:r>
            <a:r>
              <a:rPr lang="en-GB" baseline="30000" dirty="0"/>
              <a:t>th</a:t>
            </a:r>
            <a:r>
              <a:rPr lang="en-GB" dirty="0"/>
              <a:t> June – 10:00</a:t>
            </a:r>
          </a:p>
          <a:p>
            <a:pPr lvl="1"/>
            <a:r>
              <a:rPr lang="en-GB" dirty="0"/>
              <a:t>Emanuel Palm – From Cloudy to Clear: Demystifying Azure Authentication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7461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032BA-D05D-57AE-A89B-FA7709F8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Microsoft Graph?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3B52-AC34-A8B0-6E67-6A950C8B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interface to interoperate with Microsoft 365</a:t>
            </a:r>
          </a:p>
          <a:p>
            <a:r>
              <a:rPr lang="de-DE" dirty="0"/>
              <a:t>Get started with Graph Explorer:</a:t>
            </a:r>
          </a:p>
          <a:p>
            <a:pPr lvl="1"/>
            <a:r>
              <a:rPr lang="de-DE" dirty="0"/>
              <a:t>https://developer.microsoft.com/en-us/graph/graph-explorer</a:t>
            </a:r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E89C42-5F8A-74F2-70BD-577ED2B53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86" y="4349115"/>
            <a:ext cx="35718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Props1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1183</Words>
  <Application>Microsoft Office PowerPoint</Application>
  <PresentationFormat>Widescreen</PresentationFormat>
  <Paragraphs>205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Consolas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Echoes of Intrusion Demystifying commonly used MS Graph API Attacks</vt:lpstr>
      <vt:lpstr>Many thanks to our sponsors:</vt:lpstr>
      <vt:lpstr>Miriam C. Wiesner</vt:lpstr>
      <vt:lpstr>Other great sessions, to elevate your MS Graph learning</vt:lpstr>
      <vt:lpstr>What is Microsoft Graph?</vt:lpstr>
      <vt:lpstr>Graph API basics</vt:lpstr>
      <vt:lpstr>Graph API basics</vt:lpstr>
      <vt:lpstr>PowerPoint Presentation</vt:lpstr>
      <vt:lpstr>The attack path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Detect &amp; Defense</vt:lpstr>
      <vt:lpstr>Detect &amp; Defense</vt:lpstr>
      <vt:lpstr>Some Dangerous Permissions*</vt:lpstr>
      <vt:lpstr>Some Dangerous Roles*</vt:lpstr>
      <vt:lpstr>Detect &amp; Defense</vt:lpstr>
      <vt:lpstr>Helpful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README</dc:title>
  <dc:creator/>
  <cp:lastModifiedBy/>
  <cp:revision>2</cp:revision>
  <dcterms:created xsi:type="dcterms:W3CDTF">2024-03-26T13:08:23Z</dcterms:created>
  <dcterms:modified xsi:type="dcterms:W3CDTF">2024-08-01T11:20:35Z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</Properties>
</file>